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5" r:id="rId2"/>
    <p:sldId id="300" r:id="rId3"/>
    <p:sldId id="317" r:id="rId4"/>
    <p:sldId id="318" r:id="rId5"/>
    <p:sldId id="321" r:id="rId6"/>
    <p:sldId id="323" r:id="rId7"/>
    <p:sldId id="324" r:id="rId8"/>
    <p:sldId id="325" r:id="rId9"/>
    <p:sldId id="320" r:id="rId10"/>
    <p:sldId id="319" r:id="rId11"/>
    <p:sldId id="31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FF1515"/>
    <a:srgbClr val="0099FF"/>
    <a:srgbClr val="FF3300"/>
    <a:srgbClr val="00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75" d="100"/>
          <a:sy n="75" d="100"/>
        </p:scale>
        <p:origin x="-84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B1473F-88C8-4BC5-8DFC-F53351D2D4C1}" type="datetimeFigureOut">
              <a:rPr lang="en-IN"/>
              <a:pPr>
                <a:defRPr/>
              </a:pPr>
              <a:t>12-04-2022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495120B-50F4-4AAB-8DB5-331275EA7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77240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C8E082-B67D-49E4-BA1C-AD97580F61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1A932-7D33-4072-A30D-DB427D10C9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C88E27-0B22-430C-B359-2FA688220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0C1FBC-1088-41E0-B382-9963C1F459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80CF9-0D43-4AB9-B5F5-41E8EF1C5F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5FA732-8832-4795-8BB4-A5FFA023FB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693563-17B9-41A9-BF07-0E3B42E356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D7BB86-0302-4D3E-8268-724923D081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739F54-4C08-40C8-B203-1A076FD1CF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217F67-46BE-4D29-A5BC-FD4A5B978C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A3AE91-515F-4E6F-8089-596F7355C3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1FBAF2D-2C29-4F73-B54F-3690AFEC25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uet.samarth.ac.i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ta.ac.in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7109" t="15972" r="21875" b="33333"/>
          <a:stretch>
            <a:fillRect/>
          </a:stretch>
        </p:blipFill>
        <p:spPr bwMode="auto">
          <a:xfrm>
            <a:off x="195717" y="142900"/>
            <a:ext cx="8734001" cy="6072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For any queries/ clarifications, candidates can also Email / call at the NTA Helpdesk: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71472" y="2285992"/>
          <a:ext cx="8229600" cy="2712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3272"/>
                <a:gridCol w="50863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Email ID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cuet-ug@nta.ac.in</a:t>
                      </a:r>
                      <a:endParaRPr lang="en-U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Contact Number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011- 40759000 / </a:t>
                      </a:r>
                    </a:p>
                    <a:p>
                      <a:r>
                        <a:rPr lang="en-US" sz="3200" b="1" dirty="0" smtClean="0"/>
                        <a:t>011-69227700</a:t>
                      </a:r>
                      <a:endParaRPr lang="en-U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Website 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hlinkClick r:id="rId3"/>
                        </a:rPr>
                        <a:t>https://cuet.samarth.ac.in</a:t>
                      </a:r>
                      <a:endParaRPr lang="en-US" sz="3200" b="1" dirty="0"/>
                    </a:p>
                    <a:p>
                      <a:r>
                        <a:rPr lang="en-US" sz="3200" b="1" dirty="0" smtClean="0">
                          <a:hlinkClick r:id="rId4"/>
                        </a:rPr>
                        <a:t>https://nta.ac.in</a:t>
                      </a:r>
                      <a:r>
                        <a:rPr lang="en-US" sz="3200" b="1" baseline="0" dirty="0" smtClean="0"/>
                        <a:t> </a:t>
                      </a:r>
                      <a:endParaRPr lang="en-US" sz="3200" b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90800"/>
            <a:ext cx="9144000" cy="2286000"/>
          </a:xfrm>
        </p:spPr>
        <p:txBody>
          <a:bodyPr/>
          <a:lstStyle/>
          <a:p>
            <a:pPr eaLnBrk="1" hangingPunct="1"/>
            <a:r>
              <a:rPr lang="en-US" sz="11500" b="1" smtClean="0">
                <a:solidFill>
                  <a:srgbClr val="0303BD"/>
                </a:solidFill>
              </a:rPr>
              <a:t>THANK YOU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IMPORTANT INFORMATION AND DATES AT A GLANCE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57232"/>
          <a:ext cx="9072594" cy="6065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36297"/>
                <a:gridCol w="45362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Events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Online submission of Application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 April to 06 May, 2022 (up to 5:00 pm)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Last date of successful transaction of Examination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 May, 2022 (up to 11:50 pm)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Correction in the particulars of Application Form on Website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be announced later on the 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Downloading of Admit Card from NTA Website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be announced later on the 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Date(s) of Examination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First and second week of July, 2022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 of Examination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Slot 1: *195 minutes (3:15 hours) </a:t>
                      </a:r>
                    </a:p>
                    <a:p>
                      <a:r>
                        <a:rPr lang="en-US" dirty="0" smtClean="0"/>
                        <a:t>Slot 2: *225 minutes (3:45 hours)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Timing of Examination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Slot 1: 09.00 AM to 12.15 PM (IST) </a:t>
                      </a:r>
                    </a:p>
                    <a:p>
                      <a:r>
                        <a:rPr lang="en-US" dirty="0" smtClean="0"/>
                        <a:t>Slot 2: 03.00 PM to 06.45 PM (IST)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Centre, Date, Tests/Subjects and timing of Examination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 indicated on the Admit Card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Display of Recorded Responses and Provisional Answer Keys on the Website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be announced later on the 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Declaration of Result on the NTA Website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be announced later on the 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Website(s)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https://cuet.samarth.ac.in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9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Broad features of CUET (UG) - 2022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00109"/>
          <a:ext cx="8929718" cy="5858757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96254"/>
                <a:gridCol w="2448480"/>
                <a:gridCol w="1584311"/>
                <a:gridCol w="2520494"/>
                <a:gridCol w="1080179"/>
              </a:tblGrid>
              <a:tr h="6397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Sections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Subjects/ Tests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Questions to be Attempted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 Type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88158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IA - Languages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are 13 different languages. Any of these languages may be chosen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40 questions out of 50 in each language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40 questions out of 50 in each subject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Language to be tested through Reading Comprehension (based on different types of passages–Factual, Literary and Narrative, [Literary Aptitude and Vocabulary] MCQ Based Questions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• Input text can be used for MCQ Based Questions </a:t>
                      </a:r>
                    </a:p>
                    <a:p>
                      <a:r>
                        <a:rPr lang="en-US" dirty="0" smtClean="0"/>
                        <a:t>• MCQs based on syllabus given on NTA website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45 Minutes for each</a:t>
                      </a:r>
                      <a:endParaRPr lang="en-US" dirty="0"/>
                    </a:p>
                  </a:txBody>
                  <a:tcPr/>
                </a:tc>
              </a:tr>
              <a:tr h="1535482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Section IB - Languages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Section II - Domain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There are 20 Languages. Any other language apart from those offered in Section I A may be chosen.</a:t>
                      </a:r>
                    </a:p>
                    <a:p>
                      <a:pPr algn="just"/>
                      <a:r>
                        <a:rPr lang="en-US" dirty="0" smtClean="0"/>
                        <a:t>There are 27 Domains specific Subjects being offered under this Section. A candidate may choose a maximum of Six (06) Domains as desired by the applicable University/ Universities. 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44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 Minutes for each Domain Specific Subjects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500958" y="6286520"/>
            <a:ext cx="2285984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Cont’d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00108"/>
          <a:ext cx="8858280" cy="51206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85884"/>
                <a:gridCol w="2428892"/>
                <a:gridCol w="1571636"/>
                <a:gridCol w="2500330"/>
                <a:gridCol w="1071538"/>
              </a:tblGrid>
              <a:tr h="55562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Sections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Subjects/ Tests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Questions to be Attempted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 Type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55627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III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General Test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For any such undergraduate </a:t>
                      </a:r>
                      <a:r>
                        <a:rPr lang="en-US" dirty="0" err="1" smtClean="0"/>
                        <a:t>programme</a:t>
                      </a:r>
                      <a:r>
                        <a:rPr lang="en-US" dirty="0" smtClean="0"/>
                        <a:t>/ </a:t>
                      </a:r>
                      <a:r>
                        <a:rPr lang="en-US" dirty="0" err="1" smtClean="0"/>
                        <a:t>programmes</a:t>
                      </a:r>
                      <a:r>
                        <a:rPr lang="en-US" dirty="0" smtClean="0"/>
                        <a:t> being offered by Universities where a General Test is being used for admission.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questions out of 75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• Input text can be used for MCQ Based Questions </a:t>
                      </a:r>
                    </a:p>
                    <a:p>
                      <a:pPr algn="just"/>
                      <a:r>
                        <a:rPr lang="en-US" dirty="0" smtClean="0"/>
                        <a:t>• General Knowledge, Current Affairs, General Mental Ability, Numerical Ability, Quantitative Reasoning (Simple application of basic mathematical concepts arithmetic/algebra geometry/</a:t>
                      </a:r>
                      <a:r>
                        <a:rPr lang="en-US" dirty="0" err="1" smtClean="0"/>
                        <a:t>mensuration</a:t>
                      </a:r>
                      <a:r>
                        <a:rPr lang="en-US" dirty="0" smtClean="0"/>
                        <a:t> /stat taught till Grade 8), Logical and Analytical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Minutes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Examination Structure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71438" y="1600200"/>
          <a:ext cx="8929718" cy="4757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602"/>
                <a:gridCol w="2309971"/>
                <a:gridCol w="1488286"/>
                <a:gridCol w="1488286"/>
                <a:gridCol w="813923"/>
                <a:gridCol w="2162650"/>
              </a:tblGrid>
              <a:tr h="1235644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Sr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 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Tests/Subjects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 of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questions to be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attempted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Marks per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04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Language (any one of the 13 languages opted in Section IA)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out of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45 minutes per language </a:t>
                      </a:r>
                      <a:endParaRPr lang="en-US" dirty="0"/>
                    </a:p>
                  </a:txBody>
                  <a:tcPr/>
                </a:tc>
              </a:tr>
              <a:tr h="15207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Domain Specific Subjects (Max. 2 subjects)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out of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45 minutes per subject </a:t>
                      </a:r>
                      <a:r>
                        <a:rPr lang="en-US" i="1" dirty="0" smtClean="0"/>
                        <a:t>(Max. duration can go </a:t>
                      </a:r>
                      <a:r>
                        <a:rPr lang="en-US" i="1" dirty="0" err="1" smtClean="0"/>
                        <a:t>upto</a:t>
                      </a:r>
                      <a:r>
                        <a:rPr lang="en-US" i="1" dirty="0" smtClean="0"/>
                        <a:t> 90 minutes for 2 subjects)</a:t>
                      </a:r>
                      <a:endParaRPr lang="en-US" i="1" dirty="0"/>
                    </a:p>
                  </a:txBody>
                  <a:tcPr/>
                </a:tc>
              </a:tr>
              <a:tr h="3854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General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out of 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 minutes</a:t>
                      </a:r>
                      <a:endParaRPr lang="en-US" dirty="0"/>
                    </a:p>
                  </a:txBody>
                  <a:tcPr/>
                </a:tc>
              </a:tr>
              <a:tr h="665347">
                <a:tc gridSpan="6">
                  <a:txBody>
                    <a:bodyPr/>
                    <a:lstStyle/>
                    <a:p>
                      <a:r>
                        <a:rPr lang="en-US" dirty="0" smtClean="0"/>
                        <a:t>Note: One mark will be deducted for a wrong answer. </a:t>
                      </a:r>
                    </a:p>
                    <a:p>
                      <a:pPr marL="717550" indent="-717550"/>
                      <a:r>
                        <a:rPr lang="en-US" dirty="0" smtClean="0"/>
                        <a:t>Unanswered/Marked for Review will be given no mark (0).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42910" y="1109947"/>
            <a:ext cx="3788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Slot 1 (Morning Session)</a:t>
            </a:r>
            <a:endParaRPr lang="en-US" sz="2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Examination Structure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837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72"/>
                <a:gridCol w="3000396"/>
                <a:gridCol w="1785950"/>
                <a:gridCol w="1071570"/>
                <a:gridCol w="857256"/>
                <a:gridCol w="1857356"/>
              </a:tblGrid>
              <a:tr h="75723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Sr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 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Tests/Subjects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 of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questions to be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attempted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Marks per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04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Language (any one of the remaining 12 languages opted in Section IA (if one already taken in slot 1) and 1 from Section IB - as applicable) OR as applicable per note below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out of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45 minutes per language </a:t>
                      </a:r>
                      <a:endParaRPr lang="en-US" dirty="0"/>
                    </a:p>
                  </a:txBody>
                  <a:tcPr/>
                </a:tc>
              </a:tr>
              <a:tr h="15207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Domain Specific Subjects (Max. 4 subjects)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out of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45 minutes per subject </a:t>
                      </a:r>
                      <a:r>
                        <a:rPr lang="en-US" i="1" dirty="0" smtClean="0"/>
                        <a:t>(Max. duration can go </a:t>
                      </a:r>
                      <a:r>
                        <a:rPr lang="en-US" i="1" dirty="0" err="1" smtClean="0"/>
                        <a:t>upto</a:t>
                      </a:r>
                      <a:r>
                        <a:rPr lang="en-US" i="1" dirty="0" smtClean="0"/>
                        <a:t> 90 minutes for 2 subjects)</a:t>
                      </a:r>
                      <a:endParaRPr lang="en-US" i="1" dirty="0"/>
                    </a:p>
                  </a:txBody>
                  <a:tcPr/>
                </a:tc>
              </a:tr>
              <a:tr h="665347">
                <a:tc gridSpan="6">
                  <a:txBody>
                    <a:bodyPr/>
                    <a:lstStyle/>
                    <a:p>
                      <a:r>
                        <a:rPr lang="en-US" dirty="0" smtClean="0"/>
                        <a:t>Note: One mark will be deducted for a wrong answer. </a:t>
                      </a:r>
                    </a:p>
                    <a:p>
                      <a:r>
                        <a:rPr lang="en-US" dirty="0" smtClean="0"/>
                        <a:t>Unanswered/Marked for Review will be given no mark (0).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42910" y="1109947"/>
            <a:ext cx="4046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Slot 2 (Afternoon Session)</a:t>
            </a:r>
            <a:endParaRPr lang="en-US" sz="2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EXAMINATION SCHEME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5929330"/>
          </a:xfrm>
        </p:spPr>
        <p:txBody>
          <a:bodyPr/>
          <a:lstStyle/>
          <a:p>
            <a:r>
              <a:rPr lang="en-US" sz="2800" b="1" dirty="0" smtClean="0"/>
              <a:t>Mode of Examination: </a:t>
            </a:r>
            <a:r>
              <a:rPr lang="en-US" sz="2800" dirty="0" smtClean="0"/>
              <a:t>CUET (UG) - 2022 will be conducted in Computer Based Test (CBT) mode.</a:t>
            </a:r>
            <a:endParaRPr lang="en-US" sz="2800" b="1" dirty="0" smtClean="0"/>
          </a:p>
          <a:p>
            <a:pPr algn="just"/>
            <a:r>
              <a:rPr lang="en-US" sz="2800" b="1" dirty="0" smtClean="0"/>
              <a:t>Pattern of Question Paper: </a:t>
            </a:r>
            <a:r>
              <a:rPr lang="fr-FR" sz="2800" dirty="0" smtClean="0"/>
              <a:t>Objective type Multiple </a:t>
            </a:r>
            <a:r>
              <a:rPr lang="fr-FR" sz="2800" dirty="0" err="1" smtClean="0"/>
              <a:t>Choice</a:t>
            </a:r>
            <a:r>
              <a:rPr lang="fr-FR" sz="2800" dirty="0" smtClean="0"/>
              <a:t> Questions (</a:t>
            </a:r>
            <a:r>
              <a:rPr lang="fr-FR" sz="2800" dirty="0" err="1" smtClean="0"/>
              <a:t>MCQs</a:t>
            </a:r>
            <a:r>
              <a:rPr lang="fr-FR" sz="2800" dirty="0" smtClean="0"/>
              <a:t>). </a:t>
            </a:r>
            <a:endParaRPr lang="en-US" sz="2800" b="1" dirty="0" smtClean="0"/>
          </a:p>
          <a:p>
            <a:pPr algn="just"/>
            <a:r>
              <a:rPr lang="en-US" sz="2800" b="1" dirty="0" smtClean="0"/>
              <a:t>Tests Design: </a:t>
            </a:r>
            <a:r>
              <a:rPr lang="en-US" sz="2800" dirty="0" smtClean="0"/>
              <a:t>There are three Sections in the design of the test: </a:t>
            </a:r>
          </a:p>
          <a:p>
            <a:pPr marL="723900" indent="-368300" algn="just">
              <a:buFont typeface="Wingdings" pitchFamily="2" charset="2"/>
              <a:buChar char="Ø"/>
            </a:pPr>
            <a:r>
              <a:rPr lang="en-US" sz="2800" dirty="0" smtClean="0"/>
              <a:t> Section IA - 13 Languages (As a medium and “Language”) </a:t>
            </a:r>
          </a:p>
          <a:p>
            <a:pPr marL="723900" indent="-368300" algn="just">
              <a:buFont typeface="Wingdings" pitchFamily="2" charset="2"/>
              <a:buChar char="Ø"/>
            </a:pPr>
            <a:r>
              <a:rPr lang="en-US" sz="2800" dirty="0" smtClean="0"/>
              <a:t> Section IB - 20 Languages </a:t>
            </a:r>
          </a:p>
          <a:p>
            <a:pPr marL="723900" indent="-368300" algn="just">
              <a:buFont typeface="Wingdings" pitchFamily="2" charset="2"/>
              <a:buChar char="Ø"/>
            </a:pPr>
            <a:r>
              <a:rPr lang="en-US" sz="2800" dirty="0" smtClean="0"/>
              <a:t>Section II - 27 Domain Specific Subjects </a:t>
            </a:r>
          </a:p>
          <a:p>
            <a:pPr marL="723900" indent="-368300" algn="just">
              <a:buFont typeface="Wingdings" pitchFamily="2" charset="2"/>
              <a:buChar char="Ø"/>
            </a:pPr>
            <a:r>
              <a:rPr lang="en-US" sz="2800" dirty="0" smtClean="0"/>
              <a:t> Section III - General Test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8" y="0"/>
            <a:ext cx="8429652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Fee Payable by candidates (CUET (UG) - 2022 ) in INR</a:t>
            </a:r>
            <a:r>
              <a:rPr lang="en-US" altLang="en-US" sz="2800" b="1" baseline="30000" dirty="0" smtClean="0">
                <a:solidFill>
                  <a:srgbClr val="0099FF"/>
                </a:solidFill>
              </a:rPr>
              <a:t>@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2845" y="1600200"/>
          <a:ext cx="8786873" cy="4186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49"/>
                <a:gridCol w="1387080"/>
                <a:gridCol w="1525510"/>
                <a:gridCol w="1159377"/>
                <a:gridCol w="1662815"/>
                <a:gridCol w="1266142"/>
              </a:tblGrid>
              <a:tr h="372111">
                <a:tc rowSpan="3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Slot: Timing of Examination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No. of Tests/ Subjects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UG/UI and Part time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Programmes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Centres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in India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Centres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Out Side India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302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General (Unreserved)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OBC (NCL)*/ EWS**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SC/ST/ Third gender/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PwBD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30279">
                <a:tc>
                  <a:txBody>
                    <a:bodyPr/>
                    <a:lstStyle/>
                    <a:p>
                      <a:r>
                        <a:rPr lang="en-US" dirty="0" smtClean="0"/>
                        <a:t>Slot-1 : </a:t>
                      </a:r>
                    </a:p>
                    <a:p>
                      <a:r>
                        <a:rPr lang="en-US" dirty="0" smtClean="0"/>
                        <a:t>09.00 a.m. to 12.15 p.m. (IST)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Upto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650/-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600/-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550/-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3000/-</a:t>
                      </a:r>
                      <a:endParaRPr lang="en-US" dirty="0"/>
                    </a:p>
                  </a:txBody>
                  <a:tcPr/>
                </a:tc>
              </a:tr>
              <a:tr h="930279">
                <a:tc>
                  <a:txBody>
                    <a:bodyPr/>
                    <a:lstStyle/>
                    <a:p>
                      <a:r>
                        <a:rPr lang="en-US" dirty="0" smtClean="0"/>
                        <a:t>Slot-2 </a:t>
                      </a:r>
                      <a:r>
                        <a:rPr lang="en-US" smtClean="0"/>
                        <a:t>: </a:t>
                      </a:r>
                    </a:p>
                    <a:p>
                      <a:r>
                        <a:rPr lang="en-US" smtClean="0"/>
                        <a:t>03.00 </a:t>
                      </a:r>
                      <a:r>
                        <a:rPr lang="en-US" dirty="0" smtClean="0"/>
                        <a:t>p.m. to 06.45 p.m. (IST)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Upto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650/-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600/-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550/-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₹ 3000/-</a:t>
                      </a:r>
                      <a:endParaRPr lang="en-US" dirty="0"/>
                    </a:p>
                  </a:txBody>
                  <a:tcPr/>
                </a:tc>
              </a:tr>
              <a:tr h="651195">
                <a:tc gridSpan="6">
                  <a:txBody>
                    <a:bodyPr/>
                    <a:lstStyle/>
                    <a:p>
                      <a:r>
                        <a:rPr lang="en-US" dirty="0" smtClean="0"/>
                        <a:t>@Processing charges and Goods &amp; Service Taxes (GST) are to be paid by the candidate, as applicable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rgbClr val="0099FF"/>
                </a:solidFill>
              </a:rPr>
              <a:t>RESERVATIONS</a:t>
            </a:r>
          </a:p>
        </p:txBody>
      </p:sp>
      <p:pic>
        <p:nvPicPr>
          <p:cNvPr id="16388" name="Picture 5" descr="nehu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8596" y="3000372"/>
            <a:ext cx="8229600" cy="2400304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	In the case of the Central Universities, the reservation policy of the respective University shall be applicable.</a:t>
            </a:r>
            <a:endParaRPr lang="en-US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1288</TotalTime>
  <Words>942</Words>
  <Application>Microsoft Office PowerPoint</Application>
  <PresentationFormat>On-screen Show (4:3)</PresentationFormat>
  <Paragraphs>177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IMPORTANT INFORMATION AND DATES AT A GLANCE</vt:lpstr>
      <vt:lpstr>Broad features of CUET (UG) - 2022</vt:lpstr>
      <vt:lpstr>Slide 4</vt:lpstr>
      <vt:lpstr>Examination Structure</vt:lpstr>
      <vt:lpstr>Examination Structure</vt:lpstr>
      <vt:lpstr>EXAMINATION SCHEME</vt:lpstr>
      <vt:lpstr>Fee Payable by candidates (CUET (UG) - 2022 ) in INR@</vt:lpstr>
      <vt:lpstr>RESERVATIONS</vt:lpstr>
      <vt:lpstr>For any queries/ clarifications, candidates can also Email / call at the NTA Helpdesk: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Manish Debnath</dc:creator>
  <cp:lastModifiedBy>Registrar</cp:lastModifiedBy>
  <cp:revision>130</cp:revision>
  <dcterms:created xsi:type="dcterms:W3CDTF">2005-07-18T04:41:39Z</dcterms:created>
  <dcterms:modified xsi:type="dcterms:W3CDTF">2022-04-12T05:39:08Z</dcterms:modified>
</cp:coreProperties>
</file>